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  <a:round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14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prstGeom prst="rect">
          <a:avLst/>
        </a:prstGeom>
        <a:noFill/>
        <a:ln>
          <a:noFill/>
        </a:ln>
      </c:spPr>
    </c:floor>
    <c:sideWall>
      <c:thickness val="0"/>
      <c:spPr>
        <a:prstGeom prst="rect">
          <a:avLst/>
        </a:prstGeom>
        <a:noFill/>
        <a:ln>
          <a:noFill/>
        </a:ln>
      </c:spPr>
    </c:sideWall>
    <c:backWall>
      <c:thickness val="0"/>
      <c:spPr>
        <a:prstGeom prst="rect">
          <a:avLst/>
        </a:prstGeom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2.785E-2"/>
          <c:y val="0.16134000000000001"/>
          <c:w val="0.94428999999999996"/>
          <c:h val="0.79356000000000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</c:dPt>
          <c:dPt>
            <c:idx val="6"/>
            <c:bubble3D val="0"/>
            <c:spPr>
              <a:prstGeom prst="rect">
                <a:avLst/>
              </a:prstGeom>
              <a:solidFill>
                <a:schemeClr val="accent1">
                  <a:lumMod val="60000"/>
                </a:schemeClr>
              </a:solidFill>
              <a:ln>
                <a:noFill/>
              </a:ln>
            </c:spPr>
          </c:dPt>
          <c:dPt>
            <c:idx val="7"/>
            <c:bubble3D val="0"/>
            <c:spPr>
              <a:prstGeom prst="rect">
                <a:avLst/>
              </a:prstGeom>
              <a:solidFill>
                <a:schemeClr val="accent2">
                  <a:lumMod val="60000"/>
                </a:schemeClr>
              </a:solidFill>
              <a:ln>
                <a:noFill/>
              </a:ln>
            </c:spPr>
          </c:dPt>
          <c:dPt>
            <c:idx val="8"/>
            <c:bubble3D val="0"/>
            <c:spPr>
              <a:prstGeom prst="rect">
                <a:avLst/>
              </a:prstGeom>
              <a:solidFill>
                <a:schemeClr val="accent3">
                  <a:lumMod val="60000"/>
                </a:schemeClr>
              </a:solidFill>
              <a:ln>
                <a:noFill/>
              </a:ln>
            </c:spPr>
          </c:dPt>
          <c:dPt>
            <c:idx val="9"/>
            <c:bubble3D val="0"/>
            <c:spPr>
              <a:prstGeom prst="rect">
                <a:avLst/>
              </a:prstGeom>
              <a:solidFill>
                <a:schemeClr val="accent4">
                  <a:lumMod val="60000"/>
                </a:schemeClr>
              </a:solidFill>
              <a:ln>
                <a:noFill/>
              </a:ln>
            </c:spPr>
          </c:dPt>
          <c:dPt>
            <c:idx val="10"/>
            <c:bubble3D val="0"/>
            <c:spPr>
              <a:prstGeom prst="rect">
                <a:avLst/>
              </a:prstGeom>
              <a:solidFill>
                <a:schemeClr val="accent5">
                  <a:lumMod val="60000"/>
                </a:schemeClr>
              </a:solidFill>
              <a:ln>
                <a:noFill/>
              </a:ln>
            </c:spPr>
          </c:dPt>
          <c:dPt>
            <c:idx val="11"/>
            <c:bubble3D val="0"/>
            <c:spPr>
              <a:prstGeom prst="rect">
                <a:avLst/>
              </a:prstGeom>
              <a:solidFill>
                <a:schemeClr val="accent6">
                  <a:lumMod val="60000"/>
                </a:schemeClr>
              </a:solidFill>
              <a:ln>
                <a:noFill/>
              </a:ln>
            </c:spPr>
          </c:dPt>
          <c:dPt>
            <c:idx val="12"/>
            <c:bubble3D val="0"/>
            <c:spPr>
              <a:prstGeom prst="rect">
                <a:avLst/>
              </a:prstGeom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</c:spPr>
          </c:dPt>
          <c:dPt>
            <c:idx val="13"/>
            <c:bubble3D val="0"/>
            <c:spPr>
              <a:prstGeom prst="rect">
                <a:avLst/>
              </a:prstGeom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7.8329999999999997E-2"/>
                  <c:y val="0.16846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Субъекты</a:t>
                    </a:r>
                    <a:endParaRPr lang="ru-RU">
                      <a:solidFill>
                        <a:schemeClr val="tx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8629999999999995E-2"/>
                  <c:y val="0.11148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Оборона</a:t>
                    </a:r>
                    <a:endParaRPr lang="ru-RU">
                      <a:solidFill>
                        <a:schemeClr val="bg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0.11459"/>
                  <c:y val="9.1660000000000005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Дороги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2.8999999999999998E-3"/>
                  <c:y val="1.48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latin typeface="Times New Roman"/>
                        <a:ea typeface="Times New Roman"/>
                        <a:cs typeface="Times New Roman"/>
                      </a:rPr>
                      <a:t>Культура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8.6999999999999994E-3"/>
                  <c:y val="4.9540000000000001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ГТС</a:t>
                    </a:r>
                    <a:endParaRPr lang="ru-RU">
                      <a:solidFill>
                        <a:schemeClr val="tx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-7.6880000000000004E-2"/>
                  <c:y val="-2.47E-3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ЛЭП</a:t>
                    </a:r>
                    <a:endParaRPr lang="ru-RU"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-7.5420000000000001E-2"/>
                  <c:y val="-1.9810000000000001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1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Космос</a:t>
                    </a:r>
                    <a:endParaRPr lang="ru-RU">
                      <a:solidFill>
                        <a:schemeClr val="bg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-4.641E-2"/>
                  <c:y val="-2.477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2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Авиа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-3.916E-2"/>
                  <c:y val="-1.7340000000000001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3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ЖД</a:t>
                    </a:r>
                    <a:endParaRPr lang="ru-RU">
                      <a:solidFill>
                        <a:schemeClr val="bg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-3.0460000000000001E-2"/>
                  <c:y val="0.19778999999999999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4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latin typeface="Times New Roman"/>
                        <a:ea typeface="Times New Roman"/>
                        <a:cs typeface="Times New Roman"/>
                      </a:rPr>
                      <a:t>ТЭЦ</a:t>
                    </a:r>
                    <a:endParaRPr lang="ru-RU"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0"/>
              <c:layout>
                <c:manualLayout>
                  <c:x val="2.0299999999999999E-2"/>
                  <c:y val="-9.1660000000000005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5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ОПО</a:t>
                    </a:r>
                    <a:endParaRPr lang="ru-RU">
                      <a:solidFill>
                        <a:schemeClr val="bg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1"/>
              <c:layout>
                <c:manualLayout>
                  <c:x val="1.0149999999999999E-2"/>
                  <c:y val="0.20809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6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Уникальные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2"/>
              <c:layout>
                <c:manualLayout>
                  <c:x val="-4.3499999999999997E-3"/>
                  <c:y val="0.18579999999999999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accent1">
                            <a:lumMod val="80000"/>
                            <a:lumOff val="2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Отходы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3"/>
              <c:layout>
                <c:manualLayout>
                  <c:x val="0.11749"/>
                  <c:y val="0.23535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spc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Федеральный бюджет</a:t>
                    </a:r>
                    <a:endParaRPr lang="ru-RU">
                      <a:solidFill>
                        <a:schemeClr val="bg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 i="0" u="none" strike="noStrike" spc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Sheet1!$A$2:$A$15</c:f>
              <c:strCache>
                <c:ptCount val="14"/>
                <c:pt idx="0">
                  <c:v>Субъекты</c:v>
                </c:pt>
                <c:pt idx="1">
                  <c:v>Оборона</c:v>
                </c:pt>
                <c:pt idx="2">
                  <c:v>Дороги</c:v>
                </c:pt>
                <c:pt idx="3">
                  <c:v>Культура</c:v>
                </c:pt>
                <c:pt idx="4">
                  <c:v>ГТС</c:v>
                </c:pt>
                <c:pt idx="5">
                  <c:v>ЛЭП</c:v>
                </c:pt>
                <c:pt idx="6">
                  <c:v>Космос</c:v>
                </c:pt>
                <c:pt idx="7">
                  <c:v>Авиа</c:v>
                </c:pt>
                <c:pt idx="8">
                  <c:v>ЖД</c:v>
                </c:pt>
                <c:pt idx="9">
                  <c:v>ТЭЦ</c:v>
                </c:pt>
                <c:pt idx="10">
                  <c:v>ОПО</c:v>
                </c:pt>
                <c:pt idx="11">
                  <c:v>Уникальные</c:v>
                </c:pt>
                <c:pt idx="12">
                  <c:v>Отходы</c:v>
                </c:pt>
                <c:pt idx="13">
                  <c:v>Федеральный бюджет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30</c:v>
                </c:pt>
                <c:pt idx="1">
                  <c:v>18</c:v>
                </c:pt>
                <c:pt idx="2">
                  <c:v>31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15</c:v>
                </c:pt>
                <c:pt idx="7">
                  <c:v>14</c:v>
                </c:pt>
                <c:pt idx="8">
                  <c:v>5</c:v>
                </c:pt>
                <c:pt idx="9">
                  <c:v>1</c:v>
                </c:pt>
                <c:pt idx="10">
                  <c:v>42</c:v>
                </c:pt>
                <c:pt idx="11">
                  <c:v>5</c:v>
                </c:pt>
                <c:pt idx="12">
                  <c:v>5</c:v>
                </c:pt>
                <c:pt idx="13">
                  <c:v>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</c:dPt>
          <c:dLbls>
            <c:dLbl>
              <c:idx val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 i="0" u="none" strike="noStrike" spc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Субъекты</c:v>
                </c:pt>
                <c:pt idx="1">
                  <c:v>Оборона</c:v>
                </c:pt>
                <c:pt idx="2">
                  <c:v>Дороги</c:v>
                </c:pt>
                <c:pt idx="3">
                  <c:v>Культура</c:v>
                </c:pt>
                <c:pt idx="4">
                  <c:v>ГТС</c:v>
                </c:pt>
                <c:pt idx="5">
                  <c:v>ЛЭП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</c:dPt>
          <c:dLbls>
            <c:dLbl>
              <c:idx val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spc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 i="0" u="none" strike="noStrike" spc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Субъекты</c:v>
                </c:pt>
                <c:pt idx="1">
                  <c:v>Оборона</c:v>
                </c:pt>
                <c:pt idx="2">
                  <c:v>Дороги</c:v>
                </c:pt>
                <c:pt idx="3">
                  <c:v>Культура</c:v>
                </c:pt>
                <c:pt idx="4">
                  <c:v>ГТС</c:v>
                </c:pt>
                <c:pt idx="5">
                  <c:v>ЛЭП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>
    <a:xfrm>
      <a:off x="1023456" y="2257777"/>
      <a:ext cx="7254165" cy="4021666"/>
    </a:xfrm>
    <a:prstGeom prst="rect">
      <a:avLst/>
    </a:prstGeom>
    <a:solidFill>
      <a:schemeClr val="bg1"/>
    </a:solidFill>
    <a:ln w="9525" cap="flat" cmpd="sng" algn="ctr">
      <a:noFill/>
      <a:prstDash val="solid"/>
      <a:round/>
    </a:ln>
  </c:spPr>
  <c:txPr>
    <a:bodyPr/>
    <a:lstStyle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89E4-11D1-4DC1-AEDA-30988EA0374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C065-158D-4E6C-B395-1FC8330718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7AE1-9134-4319-818A-84F0787BD30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chart" preserve="1" userDrawn="1">
  <p:cSld name="Заголовок и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 bwMode="auto">
          <a:xfrm>
            <a:off x="457200" y="1600200"/>
            <a:ext cx="8229600" cy="4525963"/>
          </a:xfrm>
        </p:spPr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DFD7-3AEE-46F0-AA6F-CDBC887FE65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6719-E1EF-4585-A0C9-5E3C3D1A80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34E6-9331-43C0-AEF1-E3F4F3957B8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757A-2141-460F-9258-F0B9065A32A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505A-A064-4E3D-AC8B-7529F1AF325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45DA-93A2-42F4-A2E6-7BEE9F1B80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59CF-5AA0-4976-89EC-B1DBD58D684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34A6-F0AF-45D6-93D1-4680742FAD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FB0A-CC5F-4D30-B1B9-21DC1054124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FFE496-05FA-489A-8F6A-724690EDCCD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401244"/>
            <a:ext cx="9144000" cy="31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4" tIns="46037" rIns="92074" bIns="46037" anchor="ctr"/>
          <a:lstStyle/>
          <a:p>
            <a:pPr algn="ctr">
              <a:defRPr/>
            </a:pPr>
            <a:endParaRPr lang="ru-RU" b="1" cap="all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b="1" cap="all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b="1" cap="all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all" spc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показатели надзорной деятельности межрегионального отдела государственного строительного надзора и надзора за саморегулируемыми организациями</a:t>
            </a:r>
            <a:endParaRPr lang="ru-RU" b="1" cap="all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b="1" cap="all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 1 полугодие 2025 г.</a:t>
            </a:r>
            <a:br>
              <a:rPr lang="ru-RU" b="1" cap="all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endParaRPr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lang="ru-RU" sz="2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</a:gradFill>
              <a:latin typeface="Calibri"/>
              <a:cs typeface="Calibri"/>
            </a:endParaRPr>
          </a:p>
        </p:txBody>
      </p:sp>
      <p:grpSp>
        <p:nvGrpSpPr>
          <p:cNvPr id="2053" name="Group 36"/>
          <p:cNvGrpSpPr/>
          <p:nvPr/>
        </p:nvGrpSpPr>
        <p:grpSpPr bwMode="auto">
          <a:xfrm>
            <a:off x="0" y="126999"/>
            <a:ext cx="9144000" cy="1611312"/>
            <a:chOff x="0" y="0"/>
            <a:chExt cx="9144000" cy="1611312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947737"/>
              <a:ext cx="9144000" cy="93662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 sz="1400" b="1">
                <a:latin typeface="Calibri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1125537"/>
              <a:ext cx="9144000" cy="263525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400" b="1">
                <a:latin typeface="Calibri"/>
                <a:cs typeface="Calibri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1035050"/>
              <a:ext cx="9144000" cy="128587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400" b="1">
                <a:latin typeface="Calibri"/>
                <a:cs typeface="Calibri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519112" y="0"/>
              <a:ext cx="8320447" cy="83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 scaled="1"/>
                  </a:gradFill>
                  <a:latin typeface="Times New Roman"/>
                  <a:ea typeface="Times New Roman"/>
                  <a:cs typeface="Times New Roman"/>
                </a:rPr>
                <a:t>Центральное управление Федеральной службы по экологическому, </a:t>
              </a:r>
              <a:endParaRPr>
                <a:latin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 scaled="1"/>
                  </a:gradFill>
                  <a:latin typeface="Times New Roman"/>
                  <a:ea typeface="Times New Roman"/>
                  <a:cs typeface="Times New Roman"/>
                </a:rPr>
                <a:t>технологическому и атомному надзору</a:t>
              </a:r>
              <a:endParaRPr>
                <a:latin typeface="Times New Roman"/>
                <a:cs typeface="Times New Roman"/>
              </a:endParaRP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23849" y="422274"/>
              <a:ext cx="1057275" cy="11890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556167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2122173447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9" y="272157"/>
            <a:ext cx="465135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49827716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7" y="216693"/>
            <a:ext cx="7772400" cy="54927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1115687258" name="Таблица 5"/>
          <p:cNvGraphicFramePr>
            <a:graphicFrameLocks/>
          </p:cNvGraphicFramePr>
          <p:nvPr/>
        </p:nvGraphicFramePr>
        <p:xfrm>
          <a:off x="411728" y="2037136"/>
          <a:ext cx="873079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7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Контрольная (надзорная) деятельность межрегионального отдела государственного строительного надзора и надзора за саморегулируемыми организациями на территории Тв</a:t>
                      </a: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ерской области за 1 полугодие 2025 г.:</a:t>
                      </a:r>
                      <a:endParaRPr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79985011" name="Прямоугольник 1"/>
          <p:cNvSpPr/>
          <p:nvPr/>
        </p:nvSpPr>
        <p:spPr bwMode="auto">
          <a:xfrm>
            <a:off x="626814" y="3166472"/>
            <a:ext cx="8351347" cy="193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849" indent="-261849" algn="just">
              <a:lnSpc>
                <a:spcPct val="100000"/>
              </a:lnSpc>
              <a:spcBef>
                <a:spcPts val="598"/>
              </a:spcBef>
              <a:buFontTx/>
              <a:buAutoNum type="arabicPeriod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Количество поднадзорных объектов капитального строительства: </a:t>
            </a:r>
            <a:r>
              <a:rPr lang="ru-RU" sz="1600" b="1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22</a:t>
            </a: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marL="261849" indent="-261849" algn="just">
              <a:lnSpc>
                <a:spcPct val="100000"/>
              </a:lnSpc>
              <a:spcBef>
                <a:spcPts val="598"/>
              </a:spcBef>
              <a:buFontTx/>
              <a:buAutoNum type="arabicPeriod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Количество поднадзорных СРО: </a:t>
            </a:r>
            <a:r>
              <a:rPr lang="ru-RU" sz="1600" b="1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, из них:</a:t>
            </a:r>
            <a:endParaRPr sz="1600" b="0" i="0" u="none" strike="noStrike" cap="none" spc="0">
              <a:solidFill>
                <a:schemeClr val="tx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marL="261849" indent="-261849" algn="just">
              <a:lnSpc>
                <a:spcPct val="100000"/>
              </a:lnSpc>
              <a:spcBef>
                <a:spcPts val="598"/>
              </a:spcBef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строительство объектов капитального строительства: </a:t>
            </a:r>
            <a:r>
              <a:rPr lang="ru-RU" sz="1600" b="1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;</a:t>
            </a:r>
            <a:endParaRPr sz="1600" b="0">
              <a:solidFill>
                <a:schemeClr val="tx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marL="261849" indent="-261849" algn="just">
              <a:lnSpc>
                <a:spcPct val="100000"/>
              </a:lnSpc>
              <a:spcBef>
                <a:spcPts val="598"/>
              </a:spcBef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архитектурно-строительное проектирование: </a:t>
            </a:r>
            <a:r>
              <a:rPr lang="ru-RU" sz="1600" b="1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;</a:t>
            </a:r>
            <a:endParaRPr sz="1600" b="0" i="0" u="none" strike="noStrike" cap="none" spc="0">
              <a:solidFill>
                <a:schemeClr val="tx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marL="261849" indent="-261849" algn="just">
              <a:lnSpc>
                <a:spcPct val="100000"/>
              </a:lnSpc>
              <a:spcBef>
                <a:spcPts val="598"/>
              </a:spcBef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инженерные изыскания: </a:t>
            </a:r>
            <a:r>
              <a:rPr lang="ru-RU" sz="1600" b="1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0</a:t>
            </a: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3.  Количество выданных заключений о соответствии: </a:t>
            </a:r>
            <a:r>
              <a:rPr lang="ru-RU" sz="1600" b="1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</a:t>
            </a:r>
            <a:r>
              <a:rPr sz="1600" b="0">
                <a:highlight>
                  <a:srgbClr val="FFFFFF"/>
                </a:highlight>
                <a:latin typeface="Times New Roman"/>
                <a:cs typeface="Times New Roman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sp>
        <p:nvSpPr>
          <p:cNvPr id="279068872" name="Номер слайда 11"/>
          <p:cNvSpPr>
            <a:spLocks noGrp="1"/>
          </p:cNvSpPr>
          <p:nvPr/>
        </p:nvSpPr>
        <p:spPr bwMode="auto">
          <a:xfrm>
            <a:off x="4331250" y="6489199"/>
            <a:ext cx="401342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10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74434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6747" y="138694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1819325084" name="Line 2"/>
          <p:cNvSpPr>
            <a:spLocks noChangeShapeType="1"/>
          </p:cNvSpPr>
          <p:nvPr/>
        </p:nvSpPr>
        <p:spPr bwMode="auto">
          <a:xfrm flipV="1">
            <a:off x="0" y="764703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2144219503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2" y="161804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925425948" name="Скругленный прямоугольник 1"/>
          <p:cNvSpPr>
            <a:spLocks noChangeArrowheads="1"/>
          </p:cNvSpPr>
          <p:nvPr/>
        </p:nvSpPr>
        <p:spPr bwMode="auto">
          <a:xfrm>
            <a:off x="900486" y="881381"/>
            <a:ext cx="7487708" cy="963437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Межрегиональный отдел государственного строительного надзора </a:t>
            </a:r>
            <a:b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надзора за саморегулируемыми организациями осуществляет </a:t>
            </a:r>
            <a:b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свою деятельность на территориях 6 субъектов РФ: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2153918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511403" y="6489200"/>
            <a:ext cx="265873" cy="404663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2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723784720" name="Рисунок 8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971599" y="1844823"/>
            <a:ext cx="7357881" cy="458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1658320" name="Скругленный прямоугольник 4"/>
          <p:cNvSpPr/>
          <p:nvPr/>
        </p:nvSpPr>
        <p:spPr bwMode="auto">
          <a:xfrm>
            <a:off x="2549387" y="1074626"/>
            <a:ext cx="4176463" cy="43204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1575860806" name="Скругленный прямоугольник 7"/>
          <p:cNvSpPr/>
          <p:nvPr/>
        </p:nvSpPr>
        <p:spPr bwMode="auto">
          <a:xfrm>
            <a:off x="2549386" y="1726098"/>
            <a:ext cx="4176461" cy="43466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1 полугодие 2025 г.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293</a:t>
            </a:r>
            <a:endParaRPr sz="14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94366627" name="Стрелка вниз 14"/>
          <p:cNvSpPr/>
          <p:nvPr/>
        </p:nvSpPr>
        <p:spPr bwMode="auto">
          <a:xfrm>
            <a:off x="4614536" y="1506673"/>
            <a:ext cx="72007" cy="21942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4819913" name="TextBox 244819912"/>
          <p:cNvSpPr txBox="1"/>
          <p:nvPr/>
        </p:nvSpPr>
        <p:spPr bwMode="auto">
          <a:xfrm>
            <a:off x="2572060" y="1023055"/>
            <a:ext cx="4163508" cy="8050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599"/>
              </a:spcBef>
              <a:buFontTx/>
              <a:buNone/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Число объектов капитального строительства в части строительного надзора:</a:t>
            </a:r>
            <a:endParaRPr sz="1600" b="1">
              <a:solidFill>
                <a:schemeClr val="tx1"/>
              </a:solidFill>
              <a:latin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026161090" name="Номер слайда 11"/>
          <p:cNvSpPr>
            <a:spLocks noGrp="1"/>
          </p:cNvSpPr>
          <p:nvPr/>
        </p:nvSpPr>
        <p:spPr bwMode="auto">
          <a:xfrm>
            <a:off x="4504679" y="6489200"/>
            <a:ext cx="265873" cy="404663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3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7290577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6747" y="138694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60818662" name="Line 2"/>
          <p:cNvSpPr>
            <a:spLocks noChangeShapeType="1"/>
          </p:cNvSpPr>
          <p:nvPr/>
        </p:nvSpPr>
        <p:spPr bwMode="auto">
          <a:xfrm flipV="1">
            <a:off x="21914" y="803610"/>
            <a:ext cx="909829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627098149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2" y="161804"/>
            <a:ext cx="465136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3009863" name="Диаграмма 1253009862"/>
          <p:cNvGraphicFramePr>
            <a:graphicFrameLocks/>
          </p:cNvGraphicFramePr>
          <p:nvPr/>
        </p:nvGraphicFramePr>
        <p:xfrm>
          <a:off x="1023456" y="2257777"/>
          <a:ext cx="7254165" cy="402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5442844" name="Скругленный прямоугольник 4"/>
          <p:cNvSpPr/>
          <p:nvPr/>
        </p:nvSpPr>
        <p:spPr bwMode="auto">
          <a:xfrm>
            <a:off x="251518" y="1700806"/>
            <a:ext cx="4176462" cy="432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1187479017" name="Скругленный прямоугольник 7"/>
          <p:cNvSpPr/>
          <p:nvPr/>
        </p:nvSpPr>
        <p:spPr bwMode="auto">
          <a:xfrm>
            <a:off x="277362" y="2384883"/>
            <a:ext cx="4150620" cy="44615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1 полугодие 2025 г.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293</a:t>
            </a:r>
            <a:endParaRPr sz="14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74619811" name="Скругленный прямоугольник 11"/>
          <p:cNvSpPr/>
          <p:nvPr/>
        </p:nvSpPr>
        <p:spPr bwMode="auto">
          <a:xfrm>
            <a:off x="2060877" y="4457709"/>
            <a:ext cx="5077557" cy="86409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Выдано заключений о соответствии в 1 полугодии 2025 г.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28</a:t>
            </a:r>
            <a:endParaRPr lang="ru-RU" sz="1400" b="1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5961084" name="Стрелка вниз 14"/>
          <p:cNvSpPr/>
          <p:nvPr/>
        </p:nvSpPr>
        <p:spPr bwMode="auto">
          <a:xfrm>
            <a:off x="2195734" y="2132856"/>
            <a:ext cx="72006" cy="2194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2099937" name="Стрелка вниз 15"/>
          <p:cNvSpPr/>
          <p:nvPr/>
        </p:nvSpPr>
        <p:spPr bwMode="auto">
          <a:xfrm>
            <a:off x="6804246" y="2132853"/>
            <a:ext cx="72006" cy="2194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6552865" name="Скругленный прямоугольник 5"/>
          <p:cNvSpPr/>
          <p:nvPr/>
        </p:nvSpPr>
        <p:spPr bwMode="auto">
          <a:xfrm>
            <a:off x="4788022" y="1700806"/>
            <a:ext cx="4104454" cy="4320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200" b="1" i="0" u="none" strike="noStrike" cap="none" spc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Число СРО</a:t>
            </a:r>
            <a:endParaRPr sz="1200" b="1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37954209" name="Скругленный прямоугольник 8"/>
          <p:cNvSpPr/>
          <p:nvPr/>
        </p:nvSpPr>
        <p:spPr bwMode="auto">
          <a:xfrm>
            <a:off x="4783475" y="2384883"/>
            <a:ext cx="4108999" cy="1803600"/>
          </a:xfrm>
          <a:prstGeom prst="roundRect">
            <a:avLst>
              <a:gd name="adj" fmla="val 166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/>
              <a:buChar char="Ø"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Строительство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25</a:t>
            </a:r>
            <a:endParaRPr sz="1400" b="1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Wingdings"/>
              <a:buChar char="Ø"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Архитектурно-строительное проектирование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11</a:t>
            </a:r>
            <a:endParaRPr sz="1400" b="1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Wingdings"/>
              <a:buChar char="Ø"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Инженерные изыскания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1</a:t>
            </a:r>
            <a:endParaRPr sz="140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endParaRPr sz="140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ВСЕГО: 37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722379251" name="TextBox 244819912"/>
          <p:cNvSpPr txBox="1"/>
          <p:nvPr/>
        </p:nvSpPr>
        <p:spPr bwMode="auto">
          <a:xfrm>
            <a:off x="277359" y="1653255"/>
            <a:ext cx="4153068" cy="8050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Число объектов капитального строительства в части строительного надзора :</a:t>
            </a:r>
            <a:endParaRPr sz="1600" b="1">
              <a:solidFill>
                <a:schemeClr val="tx1"/>
              </a:solidFill>
              <a:latin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555793292" name="Скругленный прямоугольник 11"/>
          <p:cNvSpPr/>
          <p:nvPr/>
        </p:nvSpPr>
        <p:spPr bwMode="auto">
          <a:xfrm>
            <a:off x="2060877" y="5440867"/>
            <a:ext cx="5077557" cy="86409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Количество поступивших объектов за 1 полугодие 2025 г.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40</a:t>
            </a:r>
            <a:endParaRPr sz="1400" b="1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89198582" name="Номер слайда 11"/>
          <p:cNvSpPr>
            <a:spLocks noGrp="1"/>
          </p:cNvSpPr>
          <p:nvPr/>
        </p:nvSpPr>
        <p:spPr bwMode="auto">
          <a:xfrm>
            <a:off x="4467074" y="6489199"/>
            <a:ext cx="265872" cy="40466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4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350619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6747" y="138693"/>
            <a:ext cx="7772400" cy="54927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1658351352" name="Line 2"/>
          <p:cNvSpPr>
            <a:spLocks noChangeShapeType="1"/>
          </p:cNvSpPr>
          <p:nvPr/>
        </p:nvSpPr>
        <p:spPr bwMode="auto">
          <a:xfrm flipV="1">
            <a:off x="21913" y="803610"/>
            <a:ext cx="909829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97428569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1" y="161803"/>
            <a:ext cx="465135" cy="49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1" y="272159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9" y="216694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2246" y="980728"/>
          <a:ext cx="87307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Наиболее распространенные нарушения обязательных требований </a:t>
                      </a: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объектов капитального строительства в части строительного надзора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626817" y="1988839"/>
            <a:ext cx="8311752" cy="350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850" indent="-261850" algn="just">
              <a:buAutoNum type="arabicPeriod"/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Изменение проектных решений при отсутствии откорректированной проектной документации, получившей положительное заключение государственной экспертизы;</a:t>
            </a:r>
            <a:endParaRPr sz="1600"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Нарушение технологии (технологической последовательности при монтаже строительных конструкций);</a:t>
            </a:r>
            <a:endParaRPr sz="1600"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Недостаточное осуществление строительного контроля со стороны инженерно-технического персонала за соблюдением требований проектной документации;</a:t>
            </a:r>
            <a:endParaRPr sz="1600"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Производство работ без освидетельствования в установленном порядке скрытых работ </a:t>
            </a:r>
            <a:br>
              <a:rPr lang="ru-RU" sz="1600">
                <a:latin typeface="Times New Roman"/>
                <a:ea typeface="Times New Roman"/>
                <a:cs typeface="Times New Roman"/>
              </a:rPr>
            </a:br>
            <a:r>
              <a:rPr lang="ru-RU" sz="1600">
                <a:latin typeface="Times New Roman"/>
                <a:ea typeface="Times New Roman"/>
                <a:cs typeface="Times New Roman"/>
              </a:rPr>
              <a:t>с составлением соответствующих актов;</a:t>
            </a:r>
            <a:endParaRPr sz="1600"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Строительство при отсутствии полученного в установленном порядке разрешения </a:t>
            </a:r>
            <a:br>
              <a:rPr lang="ru-RU" sz="1600">
                <a:latin typeface="Times New Roman"/>
                <a:ea typeface="Times New Roman"/>
                <a:cs typeface="Times New Roman"/>
              </a:rPr>
            </a:br>
            <a:r>
              <a:rPr lang="ru-RU" sz="1600">
                <a:latin typeface="Times New Roman"/>
                <a:ea typeface="Times New Roman"/>
                <a:cs typeface="Times New Roman"/>
              </a:rPr>
              <a:t>на строительство;</a:t>
            </a:r>
            <a:endParaRPr sz="1600"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Строительство при отсутствии проектной документации, получившей положительное заключение государственной экспертизы;</a:t>
            </a:r>
            <a:endParaRPr sz="1600"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Нарушения требований техники безопасности при производстве работ, а также нарушения при организации строительной площадки.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98661923" name="Номер слайда 11"/>
          <p:cNvSpPr>
            <a:spLocks noGrp="1"/>
          </p:cNvSpPr>
          <p:nvPr/>
        </p:nvSpPr>
        <p:spPr bwMode="auto">
          <a:xfrm>
            <a:off x="4517604" y="6489201"/>
            <a:ext cx="265873" cy="404663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5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9790286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974794263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0" y="272158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41510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8" y="21669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1527479158" name="Таблица 5"/>
          <p:cNvGraphicFramePr>
            <a:graphicFrameLocks/>
          </p:cNvGraphicFramePr>
          <p:nvPr/>
        </p:nvGraphicFramePr>
        <p:xfrm>
          <a:off x="411729" y="2037137"/>
          <a:ext cx="873079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8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Наиболее распространенные нарушения обязательных требований, предъявляемых к саморегулируемым организациям и их деятельности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18581267" name="Прямоугольник 1"/>
          <p:cNvSpPr/>
          <p:nvPr/>
        </p:nvSpPr>
        <p:spPr bwMode="auto">
          <a:xfrm>
            <a:off x="626816" y="3166475"/>
            <a:ext cx="8316071" cy="155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850" indent="-261850" algn="just">
              <a:buAutoNum type="arabicPeriod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Грубое нарушение требований по формированию и размещению компенсационных фондов в установленном порядке;</a:t>
            </a:r>
            <a:endParaRPr lang="ru-RU"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Нарушение требований к информационной открытости;</a:t>
            </a:r>
            <a:endParaRPr lang="ru-RU"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Нарушения требований к членству, отсутствие контроля за членами СРО;</a:t>
            </a:r>
            <a:endParaRPr lang="ru-RU"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Нарушения при ведении Единого реестра членов СРО.</a:t>
            </a:r>
            <a:endParaRPr sz="1600">
              <a:latin typeface="Times New Roman"/>
              <a:cs typeface="Times New Roman"/>
            </a:endParaRPr>
          </a:p>
          <a:p>
            <a:pPr marL="261850" indent="-261850" algn="just">
              <a:buAutoNum type="arabicPeriod"/>
              <a:defRPr/>
            </a:pPr>
            <a:endParaRPr sz="1600">
              <a:latin typeface="Times New Roman"/>
              <a:cs typeface="Times New Roman"/>
            </a:endParaRPr>
          </a:p>
        </p:txBody>
      </p:sp>
      <p:sp>
        <p:nvSpPr>
          <p:cNvPr id="1531710168" name="Номер слайда 11"/>
          <p:cNvSpPr>
            <a:spLocks noGrp="1"/>
          </p:cNvSpPr>
          <p:nvPr/>
        </p:nvSpPr>
        <p:spPr bwMode="auto">
          <a:xfrm>
            <a:off x="4517604" y="6489201"/>
            <a:ext cx="265873" cy="404663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6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0698656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695261265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8" y="272156"/>
            <a:ext cx="465134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6903914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7" y="216693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1990345317" name="Таблица 5"/>
          <p:cNvGraphicFramePr>
            <a:graphicFrameLocks/>
          </p:cNvGraphicFramePr>
          <p:nvPr/>
        </p:nvGraphicFramePr>
        <p:xfrm>
          <a:off x="256351" y="1719637"/>
          <a:ext cx="85753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302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«Реконструкция здания филиала ФКП «Российская государственная цирковая компания» - «Тверской государственный цирк» по адресу: </a:t>
                      </a:r>
                    </a:p>
                    <a:p>
                      <a:pPr algn="ctr"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Российская Федерация, Тверская область, г. Тверь, Тверская пл., д. 2а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96547170" name="Номер слайда 11"/>
          <p:cNvSpPr>
            <a:spLocks noGrp="1"/>
          </p:cNvSpPr>
          <p:nvPr/>
        </p:nvSpPr>
        <p:spPr bwMode="auto">
          <a:xfrm>
            <a:off x="4439063" y="6445102"/>
            <a:ext cx="265871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7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312834361" name="Таблица 5"/>
          <p:cNvGraphicFramePr>
            <a:graphicFrameLocks/>
          </p:cNvGraphicFramePr>
          <p:nvPr/>
        </p:nvGraphicFramePr>
        <p:xfrm>
          <a:off x="305655" y="962082"/>
          <a:ext cx="85753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302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окончанию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1 полугодия 2025 г. </a:t>
                      </a: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на территории Тверской области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под надзором находятся 22 объекта капитального строительства, среди них: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75942011" name="Рисунок 3759420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4382" y="2871997"/>
            <a:ext cx="4158073" cy="3118555"/>
          </a:xfrm>
          <a:prstGeom prst="rect">
            <a:avLst/>
          </a:prstGeom>
        </p:spPr>
      </p:pic>
      <p:pic>
        <p:nvPicPr>
          <p:cNvPr id="223192417" name="Рисунок 2231924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0988" y="2871997"/>
            <a:ext cx="4158073" cy="311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1084858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24698936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8" y="272156"/>
            <a:ext cx="465134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18227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7" y="216693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1281174551" name="Таблица 5"/>
          <p:cNvGraphicFramePr>
            <a:graphicFrameLocks/>
          </p:cNvGraphicFramePr>
          <p:nvPr/>
        </p:nvGraphicFramePr>
        <p:xfrm>
          <a:off x="161678" y="1084637"/>
          <a:ext cx="8743496" cy="9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364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«Строительство мостового перехода через реку Волга в г. Твери (Западный мост)», расположенного по адресу: Тверская область, г. Тверь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51098473" name="Номер слайда 11"/>
          <p:cNvSpPr>
            <a:spLocks noGrp="1"/>
          </p:cNvSpPr>
          <p:nvPr/>
        </p:nvSpPr>
        <p:spPr bwMode="auto">
          <a:xfrm>
            <a:off x="4439063" y="6489199"/>
            <a:ext cx="265871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8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2079526455" name="Рисунок 207952645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9834" y="1876209"/>
            <a:ext cx="5859643" cy="4394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1687275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6520037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8" y="272156"/>
            <a:ext cx="465134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7615480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7" y="216693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579441271" name="Таблица 5"/>
          <p:cNvGraphicFramePr>
            <a:graphicFrameLocks/>
          </p:cNvGraphicFramePr>
          <p:nvPr/>
        </p:nvGraphicFramePr>
        <p:xfrm>
          <a:off x="161678" y="1084637"/>
          <a:ext cx="8743496" cy="9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364"/>
              </a:tblGrid>
              <a:tr h="21062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«Автомобильная дорога М-11 «Нева» Москва - Санкт-Петербург. Строительство скоростной автомобильной дороги Москва - Санкт-Петербург на участке км 58 - км 684 (с последующей эксплуатацией на платной основе) 6 этап км 334 - км 543. Строительство транспортной развязки на км 385 автомобильной дороги М-11 «Нева» Москва - Санкт-Петербург». 2 этап.», по адресу: Тверская область, Бологовский муниципальный округ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61531373" name="Номер слайда 11"/>
          <p:cNvSpPr>
            <a:spLocks noGrp="1"/>
          </p:cNvSpPr>
          <p:nvPr/>
        </p:nvSpPr>
        <p:spPr bwMode="auto">
          <a:xfrm>
            <a:off x="4392986" y="6489199"/>
            <a:ext cx="257553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9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078839489" name="Рисунок 10788394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9460" y="2928937"/>
            <a:ext cx="7502155" cy="345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530</Words>
  <Application>Microsoft Office PowerPoint</Application>
  <DocSecurity>0</DocSecurity>
  <PresentationFormat>Экран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</vt:vector>
  </TitlesOfParts>
  <Manager/>
  <Company>ГГТН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subject/>
  <dc:creator>Копылов</dc:creator>
  <cp:keywords/>
  <dc:description/>
  <cp:lastModifiedBy>Галкина Ольга Евгеньевна</cp:lastModifiedBy>
  <cp:revision>3091</cp:revision>
  <dcterms:created xsi:type="dcterms:W3CDTF">2000-02-02T11:29:10Z</dcterms:created>
  <dcterms:modified xsi:type="dcterms:W3CDTF">2025-09-09T10:49:33Z</dcterms:modified>
  <cp:category/>
  <dc:identifier/>
  <cp:contentStatus/>
  <dc:language/>
  <cp:version/>
</cp:coreProperties>
</file>